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0" cy="3398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49" y="228829"/>
            <a:ext cx="232876" cy="2285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3" cy="36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59" cy="2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19" cy="323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3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1" y="5449787"/>
            <a:ext cx="284369" cy="280798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2" y="1633364"/>
            <a:ext cx="5337254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59" cy="36036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78" y="5172807"/>
            <a:ext cx="258623" cy="2483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3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4"/>
            <a:ext cx="9142015" cy="514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9"/>
            <a:ext cx="9142016" cy="5136793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1" y="4477679"/>
            <a:ext cx="9144186" cy="951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9" y="4704062"/>
            <a:ext cx="4996253" cy="898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7"/>
            <a:ext cx="6539483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7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80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7"/>
            <a:ext cx="6548595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4" y="285750"/>
            <a:ext cx="9142014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2" y="2992515"/>
            <a:ext cx="8635864" cy="2079231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2" cy="999112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7"/>
          <a:stretch>
            <a:fillRect/>
          </a:stretch>
        </p:blipFill>
        <p:spPr>
          <a:xfrm>
            <a:off x="-1" y="287615"/>
            <a:ext cx="9142014" cy="514163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4" y="285749"/>
            <a:ext cx="9142014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999" tIns="53999" rIns="53999" bIns="53999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3" y="4693547"/>
            <a:ext cx="1170156" cy="47752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2" y="1264443"/>
            <a:ext cx="8635864" cy="293635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9" y="4704063"/>
            <a:ext cx="4996252" cy="89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9" tIns="53999" rIns="53999" bIns="53999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7"/>
            <a:ext cx="6539482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90" y="510637"/>
            <a:ext cx="1508214" cy="271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6" y="4688751"/>
            <a:ext cx="754100" cy="50294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5486400" y="4913312"/>
            <a:ext cx="2133600" cy="27940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7"/>
            <a:ext cx="1500284" cy="27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7"/>
            <a:ext cx="8640763" cy="3698283"/>
          </a:xfrm>
          <a:prstGeom prst="rect">
            <a:avLst/>
          </a:prstGeom>
        </p:spPr>
        <p:txBody>
          <a:bodyPr lIns="0" tIns="0" rIns="0" bIns="0"/>
          <a:lstStyle>
            <a:lvl1pPr marL="213359" indent="-213359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7" indent="-214630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4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6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7"/>
            <a:ext cx="6548594" cy="538236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568997" y="5030232"/>
            <a:ext cx="200344" cy="195581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0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699" cy="27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2" y="5052587"/>
            <a:ext cx="670380" cy="27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1" y="5256777"/>
            <a:ext cx="3966629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1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7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7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7" cy="5865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 lIns="45718" tIns="45718" rIns="45718" bIns="45718"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0" cy="19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7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7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4" y="197586"/>
            <a:ext cx="232875" cy="22850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70" marR="0" indent="-32657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05791" y="1280403"/>
            <a:ext cx="7517811" cy="3398025"/>
          </a:xfrm>
          <a:prstGeom prst="rect">
            <a:avLst/>
          </a:prstGeom>
        </p:spPr>
        <p:txBody>
          <a:bodyPr/>
          <a:lstStyle/>
          <a:p>
            <a:pPr defTabSz="429768">
              <a:defRPr sz="3384"/>
            </a:pPr>
            <a:r>
              <a:t>Arrowhead Framework development coordination: </a:t>
            </a:r>
          </a:p>
          <a:p>
            <a:pPr defTabSz="429768">
              <a:defRPr sz="3384"/>
            </a:pPr>
            <a:r>
              <a:t>21-12-07 at 15.30</a:t>
            </a:r>
          </a:p>
          <a:p>
            <a:pPr defTabSz="429768">
              <a:defRPr sz="3384"/>
            </a:pPr>
            <a:r>
              <a:t>Meeting link:</a:t>
            </a:r>
          </a:p>
          <a:p>
            <a:pPr defTabSz="429768">
              <a:defRPr sz="1128"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28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29768">
              <a:defRPr sz="3384"/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8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8" y="12028"/>
            <a:ext cx="7444937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400" y="547221"/>
            <a:ext cx="8729200" cy="5088415"/>
          </a:xfrm>
          <a:prstGeom prst="rect">
            <a:avLst/>
          </a:prstGeom>
        </p:spPr>
        <p:txBody>
          <a:bodyPr numCol="2" spcCol="436459"/>
          <a:lstStyle/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 of the Arrowhead web, Jerker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roadmap, Jerker</a:t>
            </a:r>
            <a:br/>
            <a:r>
              <a:t>Documentation update wiki etc, Szvetlin</a:t>
            </a:r>
            <a:br/>
            <a:r>
              <a:t>Documentation - shape up, Emanuel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released systems and release candidates </a:t>
            </a:r>
            <a:br/>
            <a:r>
              <a:t>SysML 1.6 profile &amp; core system models - Jerker/Fadwa</a:t>
            </a:r>
            <a:br/>
            <a:r>
              <a:t>Security mitigation tool, Silia/Mario</a:t>
            </a:r>
            <a:br/>
            <a:r>
              <a:t>Security compliance test, Ani/Mario</a:t>
            </a:r>
            <a:br/>
            <a:r>
              <a:t>Hawkbit, Johannes/Sven</a:t>
            </a:r>
            <a:br/>
            <a:r>
              <a:t>C# and .net library, Jerker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prototypes</a:t>
            </a:r>
            <a:br/>
            <a:r>
              <a:t>C++ of v4.4, Szvetlin</a:t>
            </a:r>
            <a:br/>
            <a:r>
              <a:t>Go version of V4.4.0 Jens/Jan</a:t>
            </a:r>
            <a:br/>
            <a:r>
              <a:t>Code generation from SysML, Saadia</a:t>
            </a:r>
            <a:br/>
            <a:r>
              <a:t>Consumer code generation, Cristina</a:t>
            </a:r>
            <a:br/>
            <a:r>
              <a:t>WorkflowManager/WorkflowExecutor, Jaime, </a:t>
            </a:r>
            <a:br/>
            <a:r>
              <a:t>ContractProxy, Ulf/Emanuel</a:t>
            </a:r>
            <a:br/>
            <a:r>
              <a:t>Autonomic re-orchestration, Hua</a:t>
            </a:r>
            <a:br/>
            <a:r>
              <a:t>Device hub and Hono Johannes/Sven</a:t>
            </a:r>
            <a:br/>
            <a:r>
              <a:t>ESB, CPN, NodeRed, Felix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Kura &amp; Kapua, Paolo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Thing of Web adaptor, Federico</a:t>
            </a:r>
            <a:br/>
            <a:r>
              <a:t>ISO 10303 adaptor, Kjell</a:t>
            </a:r>
            <a:br/>
            <a:r>
              <a:t>Simulator adaptor, Jan vD</a:t>
            </a:r>
            <a:br/>
            <a:r>
              <a:t>TestTool, Hans</a:t>
            </a:r>
            <a:br/>
            <a:r>
              <a:t>Sandboxing tool, Hans</a:t>
            </a:r>
            <a:br/>
            <a:r>
              <a:t>X.509 profile, Emanuel</a:t>
            </a:r>
            <a:br/>
            <a:r>
              <a:t>Command line tools adaptor, Jan F</a:t>
            </a:r>
            <a:br/>
            <a:r>
              <a:t>User authentication/authorisation, Feidor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Digital twin, Abdulla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</a:t>
            </a:r>
            <a:br/>
            <a:r>
              <a:t>Engineering process, Jan/Gianvito</a:t>
            </a:r>
            <a:br/>
            <a:r>
              <a:t>Engineering tool chain, Marek/Federico</a:t>
            </a:r>
            <a:br/>
            <a:r>
              <a:t>Engineering tools, Hans/Pal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</a:t>
            </a:r>
            <a:br/>
            <a:r>
              <a:t>Training, HW, SW, literature, Mattheui/Emmanuel</a:t>
            </a:r>
            <a:br/>
            <a:r>
              <a:t>Training tool, Sebastian/Marcello/Saadia</a:t>
            </a:r>
            <a:br/>
          </a:p>
          <a:p>
            <a:pPr marL="132957" indent="-132957" defTabSz="338327">
              <a:spcBef>
                <a:spcPts val="0"/>
              </a:spcBef>
              <a:buSzPct val="100000"/>
              <a:buAutoNum type="arabicParenR" startAt="1"/>
              <a:defRPr sz="1036">
                <a:latin typeface="+mj-lt"/>
                <a:ea typeface="+mj-ea"/>
                <a:cs typeface="+mj-cs"/>
                <a:sym typeface="Avenir Roman"/>
              </a:defRPr>
            </a:pPr>
            <a:r>
              <a:t>Next telco Dec 21 at 15.30</a:t>
            </a:r>
            <a:br/>
            <a:r>
              <a:t>Next feature presentation TBD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2" y="197586"/>
            <a:ext cx="168507" cy="228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2"/>
            <a:ext cx="7444938" cy="687245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6"/>
            <a:ext cx="7444937" cy="454218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2" indent="-320842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</a:t>
            </a:r>
            <a:b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